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1E7C4E-81E2-42A9-B56B-BE9FAAACBA31}" type="datetimeFigureOut">
              <a:rPr lang="el-GR" smtClean="0"/>
              <a:t>17/1/2023</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28D3DB-7C34-44FE-95AD-26F35F1E46BB}" type="slidenum">
              <a:rPr lang="el-GR" smtClean="0"/>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4B8F2CA4-17A5-4E96-AC3E-929EEC4CB8B4}" type="datetimeFigureOut">
              <a:rPr lang="el-GR" smtClean="0"/>
              <a:t>17/1/2023</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37F21BE1-F7FA-473A-A14D-A5160924B808}" type="slidenum">
              <a:rPr lang="el-GR" smtClean="0"/>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4B8F2CA4-17A5-4E96-AC3E-929EEC4CB8B4}" type="datetimeFigureOut">
              <a:rPr lang="el-GR" smtClean="0"/>
              <a:t>17/1/2023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7F21BE1-F7FA-473A-A14D-A5160924B808}"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4B8F2CA4-17A5-4E96-AC3E-929EEC4CB8B4}" type="datetimeFigureOut">
              <a:rPr lang="el-GR" smtClean="0"/>
              <a:t>17/1/2023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7F21BE1-F7FA-473A-A14D-A5160924B808}"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4B8F2CA4-17A5-4E96-AC3E-929EEC4CB8B4}" type="datetimeFigureOut">
              <a:rPr lang="el-GR" smtClean="0"/>
              <a:t>17/1/2023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7F21BE1-F7FA-473A-A14D-A5160924B808}"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B8F2CA4-17A5-4E96-AC3E-929EEC4CB8B4}" type="datetimeFigureOut">
              <a:rPr lang="el-GR" smtClean="0"/>
              <a:t>17/1/2023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37F21BE1-F7FA-473A-A14D-A5160924B808}"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4B8F2CA4-17A5-4E96-AC3E-929EEC4CB8B4}" type="datetimeFigureOut">
              <a:rPr lang="el-GR" smtClean="0"/>
              <a:t>17/1/2023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7F21BE1-F7FA-473A-A14D-A5160924B808}"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4B8F2CA4-17A5-4E96-AC3E-929EEC4CB8B4}" type="datetimeFigureOut">
              <a:rPr lang="el-GR" smtClean="0"/>
              <a:t>17/1/2023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7F21BE1-F7FA-473A-A14D-A5160924B808}"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4B8F2CA4-17A5-4E96-AC3E-929EEC4CB8B4}" type="datetimeFigureOut">
              <a:rPr lang="el-GR" smtClean="0"/>
              <a:t>17/1/2023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7F21BE1-F7FA-473A-A14D-A5160924B808}"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B8F2CA4-17A5-4E96-AC3E-929EEC4CB8B4}" type="datetimeFigureOut">
              <a:rPr lang="el-GR" smtClean="0"/>
              <a:t>17/1/2023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7F21BE1-F7FA-473A-A14D-A5160924B808}"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4B8F2CA4-17A5-4E96-AC3E-929EEC4CB8B4}" type="datetimeFigureOut">
              <a:rPr lang="el-GR" smtClean="0"/>
              <a:t>17/1/2023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7F21BE1-F7FA-473A-A14D-A5160924B808}"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B8F2CA4-17A5-4E96-AC3E-929EEC4CB8B4}" type="datetimeFigureOut">
              <a:rPr lang="el-GR" smtClean="0"/>
              <a:t>17/1/2023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7F21BE1-F7FA-473A-A14D-A5160924B808}"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B8F2CA4-17A5-4E96-AC3E-929EEC4CB8B4}" type="datetimeFigureOut">
              <a:rPr lang="el-GR" smtClean="0"/>
              <a:t>17/1/2023</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7F21BE1-F7FA-473A-A14D-A5160924B808}"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 Id="rId5" Type="http://schemas.openxmlformats.org/officeDocument/2006/relationships/image" Target="../media/image7.jpeg"/><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14348" y="571480"/>
            <a:ext cx="7772400" cy="1470025"/>
          </a:xfrm>
        </p:spPr>
        <p:txBody>
          <a:bodyPr>
            <a:normAutofit fontScale="90000"/>
          </a:bodyPr>
          <a:lstStyle/>
          <a:p>
            <a:r>
              <a:rPr lang="el-GR" dirty="0" err="1"/>
              <a:t>Μαγια</a:t>
            </a:r>
            <a:r>
              <a:rPr lang="el-GR" dirty="0"/>
              <a:t>: </a:t>
            </a:r>
            <a:r>
              <a:rPr lang="el-GR" dirty="0" err="1"/>
              <a:t>εναΣ</a:t>
            </a:r>
            <a:r>
              <a:rPr lang="el-GR" dirty="0"/>
              <a:t> </a:t>
            </a:r>
            <a:r>
              <a:rPr lang="el-GR" dirty="0" err="1"/>
              <a:t>θρ</a:t>
            </a:r>
            <a:r>
              <a:rPr lang="en-US" dirty="0"/>
              <a:t>Y</a:t>
            </a:r>
            <a:r>
              <a:rPr lang="el-GR" dirty="0" err="1"/>
              <a:t>λοΣ</a:t>
            </a:r>
            <a:r>
              <a:rPr lang="el-GR" dirty="0"/>
              <a:t> στην </a:t>
            </a:r>
            <a:r>
              <a:rPr lang="el-GR" dirty="0" err="1"/>
              <a:t>ιστορια</a:t>
            </a:r>
            <a:r>
              <a:rPr lang="el-GR" dirty="0"/>
              <a:t> των </a:t>
            </a:r>
            <a:r>
              <a:rPr lang="el-GR" dirty="0" err="1"/>
              <a:t>λαων</a:t>
            </a:r>
            <a:r>
              <a:rPr lang="el-GR" dirty="0"/>
              <a:t>.</a:t>
            </a:r>
          </a:p>
        </p:txBody>
      </p:sp>
      <p:sp>
        <p:nvSpPr>
          <p:cNvPr id="3" name="2 - Υπότιτλος"/>
          <p:cNvSpPr>
            <a:spLocks noGrp="1"/>
          </p:cNvSpPr>
          <p:nvPr>
            <p:ph type="subTitle" idx="1"/>
          </p:nvPr>
        </p:nvSpPr>
        <p:spPr>
          <a:xfrm>
            <a:off x="1000100" y="2214554"/>
            <a:ext cx="7143800" cy="3429024"/>
          </a:xfrm>
        </p:spPr>
        <p:txBody>
          <a:bodyPr>
            <a:normAutofit lnSpcReduction="10000"/>
          </a:bodyPr>
          <a:lstStyle/>
          <a:p>
            <a:r>
              <a:rPr lang="el-GR" sz="2200" dirty="0"/>
              <a:t>Ταξιδεύοντας στον ρου της ιστορίας, συναντάμε λαούς που δημιούργησαν μεγάλους πολιτισμούς και κουλτούρες που αποτελούν βάση για την εξέλιξη των λαών. Οι πληροφορίες για αυτούς τους πρωτόγονους για εμάς ανθρώπους, που μέσα στην απλοϊκότητά τους διαμόρφωσαν μία αυθεντικότητα ανυπέρβλητη, δημιουργούν και θεωρίες για την εξέλιξη του ανθρώπου. Αναρωτιόμαστε πώς χάθηκαν ξαφνικά και τι ήταν αυτό που οδήγησε στην πτώση τους.</a:t>
            </a:r>
          </a:p>
          <a:p>
            <a:r>
              <a:rPr lang="el-GR" sz="2200" dirty="0"/>
              <a:t>Έτσι και η φυλή των Μάγια αποτέλεσε πηγή έμπνευσης πολλών επιστημόνων και θρύλο για τις νεότερες γενιές…</a:t>
            </a:r>
          </a:p>
        </p:txBody>
      </p:sp>
    </p:spTree>
  </p:cSld>
  <p:clrMapOvr>
    <a:masterClrMapping/>
  </p:clrMapOvr>
  <p:transition advTm="30000">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Το τέλος ενός λαμπρού πολιτισμού</a:t>
            </a:r>
          </a:p>
        </p:txBody>
      </p:sp>
      <p:sp>
        <p:nvSpPr>
          <p:cNvPr id="3" name="2 - Θέση περιεχομένου"/>
          <p:cNvSpPr>
            <a:spLocks noGrp="1"/>
          </p:cNvSpPr>
          <p:nvPr>
            <p:ph idx="1"/>
          </p:nvPr>
        </p:nvSpPr>
        <p:spPr/>
        <p:txBody>
          <a:bodyPr>
            <a:normAutofit/>
          </a:bodyPr>
          <a:lstStyle/>
          <a:p>
            <a:r>
              <a:rPr lang="el-GR" sz="2200" dirty="0"/>
              <a:t>Όταν έφτασαν για πρώτη φορά εκεί οι Ισπανοί, οι Μάγια αντιστάθηκαν με όλες τους τις δυνάμεις, προκειμένου να υπερασπιστούν την ελευθερία τους. Τελικά, όμως, δεν τα κατάφεραν και υποδουλώθηκαν, ενώ οι συγκρούσεις που έλαβαν χώρα είχαν σαν αποτέλεσμα την καταστροφή μεγάλου μέρους των πολιτιστικών τους μνημείων και τον εξαναγκασμό τους να ακολουθήσουν νομαδική ζωή. Ωστόσο, η φυλή των Μάγια επιβιώνει ως σήμερα και αποτελεί την πλειοψηφία των κατοίκων της χερσονήσου «Γιουκατάν». Οι περισσότεροι </a:t>
            </a:r>
            <a:r>
              <a:rPr lang="el-GR" sz="2200" dirty="0" err="1"/>
              <a:t>απ΄αυτούς</a:t>
            </a:r>
            <a:r>
              <a:rPr lang="el-GR" sz="2200" dirty="0"/>
              <a:t> διατηρούν τις παραδόσεις και τα έθιμά τους και μιλούν πέντε διαλέκτους. Ωστόσο, σιγά σιγά αφομοιώνονται από τον δυτικό πολιτισμό και ο πληθυσμός τους μειώνεται. </a:t>
            </a:r>
          </a:p>
        </p:txBody>
      </p:sp>
    </p:spTree>
  </p:cSld>
  <p:clrMapOvr>
    <a:masterClrMapping/>
  </p:clrMapOvr>
  <p:transition advTm="40000">
    <p:circl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4290"/>
            <a:ext cx="8229600" cy="910454"/>
          </a:xfrm>
        </p:spPr>
        <p:txBody>
          <a:bodyPr>
            <a:normAutofit/>
          </a:bodyPr>
          <a:lstStyle/>
          <a:p>
            <a:pPr algn="l"/>
            <a:r>
              <a:rPr lang="el-GR" sz="2000" dirty="0"/>
              <a:t>Βιβλιογραφία:</a:t>
            </a:r>
          </a:p>
        </p:txBody>
      </p:sp>
      <p:sp>
        <p:nvSpPr>
          <p:cNvPr id="3" name="2 - Θέση περιεχομένου"/>
          <p:cNvSpPr>
            <a:spLocks noGrp="1"/>
          </p:cNvSpPr>
          <p:nvPr>
            <p:ph idx="1"/>
          </p:nvPr>
        </p:nvSpPr>
        <p:spPr>
          <a:xfrm>
            <a:off x="457200" y="1124744"/>
            <a:ext cx="8229600" cy="5518966"/>
          </a:xfrm>
        </p:spPr>
        <p:txBody>
          <a:bodyPr>
            <a:normAutofit/>
          </a:bodyPr>
          <a:lstStyle/>
          <a:p>
            <a:r>
              <a:rPr lang="en-US" sz="2200" dirty="0"/>
              <a:t>Ethnos.gr</a:t>
            </a:r>
          </a:p>
          <a:p>
            <a:r>
              <a:rPr lang="el-GR" sz="2200" dirty="0"/>
              <a:t>Έγχρωμη παγκόσμια ελλαδική </a:t>
            </a:r>
          </a:p>
          <a:p>
            <a:pPr>
              <a:buNone/>
            </a:pPr>
            <a:r>
              <a:rPr lang="el-GR" sz="2200" dirty="0"/>
              <a:t>εγκυκλοπαίδεια</a:t>
            </a:r>
            <a:endParaRPr lang="en-US" sz="2200" dirty="0"/>
          </a:p>
          <a:p>
            <a:r>
              <a:rPr lang="en-US" sz="2200" dirty="0"/>
              <a:t>simerini.sigmalive.com</a:t>
            </a:r>
            <a:endParaRPr lang="el-GR" sz="2200" dirty="0"/>
          </a:p>
          <a:p>
            <a:pPr>
              <a:buNone/>
            </a:pPr>
            <a:r>
              <a:rPr lang="el-GR" dirty="0"/>
              <a:t> </a:t>
            </a:r>
          </a:p>
          <a:p>
            <a:pPr algn="ctr">
              <a:buNone/>
            </a:pPr>
            <a:r>
              <a:rPr lang="el-GR" sz="3200" dirty="0">
                <a:solidFill>
                  <a:schemeClr val="accent2">
                    <a:lumMod val="60000"/>
                    <a:lumOff val="40000"/>
                  </a:schemeClr>
                </a:solidFill>
              </a:rPr>
              <a:t>Η παρουσίαση δημιουργήθηκε από τις μαθήτριες του Β3:</a:t>
            </a:r>
          </a:p>
          <a:p>
            <a:pPr>
              <a:buNone/>
            </a:pPr>
            <a:r>
              <a:rPr lang="el-GR" sz="3000" dirty="0"/>
              <a:t>Σταυρούλα Λίτσα</a:t>
            </a:r>
          </a:p>
          <a:p>
            <a:pPr>
              <a:buNone/>
            </a:pPr>
            <a:r>
              <a:rPr lang="el-GR" sz="3000" dirty="0"/>
              <a:t>Λουκία Κωνσταντουδάκη </a:t>
            </a:r>
          </a:p>
          <a:p>
            <a:pPr>
              <a:buNone/>
            </a:pPr>
            <a:r>
              <a:rPr lang="el-GR" sz="3000" dirty="0"/>
              <a:t>Σοφία Οικονομίδη</a:t>
            </a:r>
          </a:p>
          <a:p>
            <a:pPr>
              <a:buNone/>
            </a:pPr>
            <a:r>
              <a:rPr lang="el-GR" sz="3000" dirty="0"/>
              <a:t>Ειρήνη </a:t>
            </a:r>
            <a:r>
              <a:rPr lang="el-GR" sz="3000" dirty="0" err="1"/>
              <a:t>Μάρη</a:t>
            </a:r>
            <a:r>
              <a:rPr lang="el-GR" sz="3000" dirty="0"/>
              <a:t>  </a:t>
            </a:r>
          </a:p>
        </p:txBody>
      </p:sp>
    </p:spTree>
  </p:cSld>
  <p:clrMapOvr>
    <a:masterClrMapping/>
  </p:clrMapOvr>
  <p:transition advTm="7000">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39784"/>
          </a:xfrm>
        </p:spPr>
        <p:txBody>
          <a:bodyPr>
            <a:normAutofit/>
          </a:bodyPr>
          <a:lstStyle/>
          <a:p>
            <a:r>
              <a:rPr lang="el-GR" dirty="0"/>
              <a:t>Καταγωγή των Μάγια </a:t>
            </a:r>
          </a:p>
        </p:txBody>
      </p:sp>
      <p:sp>
        <p:nvSpPr>
          <p:cNvPr id="3" name="2 - Θέση περιεχομένου"/>
          <p:cNvSpPr>
            <a:spLocks noGrp="1"/>
          </p:cNvSpPr>
          <p:nvPr>
            <p:ph idx="1"/>
          </p:nvPr>
        </p:nvSpPr>
        <p:spPr>
          <a:xfrm>
            <a:off x="457200" y="1428736"/>
            <a:ext cx="8229600" cy="4697427"/>
          </a:xfrm>
        </p:spPr>
        <p:txBody>
          <a:bodyPr>
            <a:normAutofit/>
          </a:bodyPr>
          <a:lstStyle/>
          <a:p>
            <a:r>
              <a:rPr lang="el-GR" sz="3000" dirty="0"/>
              <a:t>Οι Μάγια ήταν μεξικάνοι ιθαγενείς που ανέπτυξαν αξιόλογο πολιτισμό πριν από την ανακάλυψη της Αμερικής από τον Κολόμβο. Κατοικούσαν στη χερσόνησο Γιουκατάν του σημερινού Μεξικού και υπολογίζεται ότι ο πολιτισμός τους άκμασε κατά την τρίτη χιλιετία π.Χ.. Όμως, τα διάφορα στοιχεία που ήρθαν στο φως μέχρι σήμερα ανάγονται στη δεύτερη χιλιετία π.Χ..</a:t>
            </a:r>
          </a:p>
        </p:txBody>
      </p:sp>
    </p:spTree>
  </p:cSld>
  <p:clrMapOvr>
    <a:masterClrMapping/>
  </p:clrMapOvr>
  <p:transition advTm="30000">
    <p:wheel spokes="8"/>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Η κοινωνική πυραμίδα </a:t>
            </a:r>
          </a:p>
        </p:txBody>
      </p:sp>
      <p:sp>
        <p:nvSpPr>
          <p:cNvPr id="3" name="2 - Θέση περιεχομένου"/>
          <p:cNvSpPr>
            <a:spLocks noGrp="1"/>
          </p:cNvSpPr>
          <p:nvPr>
            <p:ph idx="1"/>
          </p:nvPr>
        </p:nvSpPr>
        <p:spPr/>
        <p:txBody>
          <a:bodyPr>
            <a:noAutofit/>
          </a:bodyPr>
          <a:lstStyle/>
          <a:p>
            <a:r>
              <a:rPr lang="el-GR" sz="2200" dirty="0"/>
              <a:t>Η κοινωνία  των Μάγια είχε τη μορφή πυραμίδας. Στη βάση βρισκόταν ο απλός λαός, αποτελώντας το ισχυρό στήριγμα για όλους όσοι ήταν </a:t>
            </a:r>
            <a:r>
              <a:rPr lang="el-GR" sz="2200" dirty="0" err="1"/>
              <a:t>ανώτεροί</a:t>
            </a:r>
            <a:r>
              <a:rPr lang="el-GR" sz="2200" dirty="0"/>
              <a:t> τους: τεχνίτες, έμποροι, ευγενείς και ηγέτες. Η θέση του καθενός στη πυραμίδα δεν καθόριζε μόνο τη θέση του στην κοινωνία αλλά και κάθε πλευρά της ζωής του, από την δουλειά και τα ρούχα του μέχρι το τι έτρωγε και πού έμενε. Ενώ οι ευγενείς και οι ηγέτες ζούσαν σε μεγάλα πέτρινα παλάτια, ο απλός λαός κατοικούσε σε χωμάτινες καλύβες στην περίμετρο της πόλης, με ένα μόνο δωμάτιο που έπρεπε να στεγάσει ολόκληρη την οικογένεια, στην οποία περιλαμβάνονταν θείες, θείοι και παππούδες. Μάλιστα, οι νεκροί θάβονταν κάτω από το πάτωμα του σπιτιού στο οποίο είχαν ζήσει όλη τους  τη ζωή.</a:t>
            </a:r>
          </a:p>
        </p:txBody>
      </p:sp>
    </p:spTree>
  </p:cSld>
  <p:clrMapOvr>
    <a:masterClrMapping/>
  </p:clrMapOvr>
  <p:transition advTm="40000">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1026" name="Picture 2" descr="Εμφάνιση της εικόνας προέλευσης"/>
          <p:cNvPicPr>
            <a:picLocks noChangeAspect="1" noChangeArrowheads="1"/>
          </p:cNvPicPr>
          <p:nvPr/>
        </p:nvPicPr>
        <p:blipFill>
          <a:blip r:embed="rId2"/>
          <a:srcRect/>
          <a:stretch>
            <a:fillRect/>
          </a:stretch>
        </p:blipFill>
        <p:spPr bwMode="auto">
          <a:xfrm>
            <a:off x="357158" y="500042"/>
            <a:ext cx="5715040" cy="2848561"/>
          </a:xfrm>
          <a:prstGeom prst="rect">
            <a:avLst/>
          </a:prstGeom>
          <a:noFill/>
        </p:spPr>
      </p:pic>
      <p:pic>
        <p:nvPicPr>
          <p:cNvPr id="1028" name="Picture 4" descr="Εμφάνιση της εικόνας προέλευσης"/>
          <p:cNvPicPr>
            <a:picLocks noChangeAspect="1" noChangeArrowheads="1"/>
          </p:cNvPicPr>
          <p:nvPr/>
        </p:nvPicPr>
        <p:blipFill>
          <a:blip r:embed="rId3"/>
          <a:srcRect/>
          <a:stretch>
            <a:fillRect/>
          </a:stretch>
        </p:blipFill>
        <p:spPr bwMode="auto">
          <a:xfrm>
            <a:off x="3071802" y="3714752"/>
            <a:ext cx="5857916" cy="2857520"/>
          </a:xfrm>
          <a:prstGeom prst="rect">
            <a:avLst/>
          </a:prstGeom>
          <a:noFill/>
        </p:spPr>
      </p:pic>
    </p:spTree>
  </p:cSld>
  <p:clrMapOvr>
    <a:masterClrMapping/>
  </p:clrMapOvr>
  <p:transition advTm="10000">
    <p:pull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Επαγγελματικός τομέας </a:t>
            </a:r>
          </a:p>
        </p:txBody>
      </p:sp>
      <p:sp>
        <p:nvSpPr>
          <p:cNvPr id="3" name="2 - Θέση περιεχομένου"/>
          <p:cNvSpPr>
            <a:spLocks noGrp="1"/>
          </p:cNvSpPr>
          <p:nvPr>
            <p:ph idx="1"/>
          </p:nvPr>
        </p:nvSpPr>
        <p:spPr/>
        <p:txBody>
          <a:bodyPr>
            <a:normAutofit fontScale="92500" lnSpcReduction="10000"/>
          </a:bodyPr>
          <a:lstStyle/>
          <a:p>
            <a:r>
              <a:rPr lang="el-GR" sz="2400" dirty="0"/>
              <a:t>Για τον απλό λαό των Μάγια, η πιο κοινή εργασία ήταν η γεωργία. Επειδή οι Μάγια δεν χρησιμοποιούσαν μεταλλικά εργαλεία ή υποζύγια αλλά πέτρινα εργαλεία, οι αγροτικές εργασίες ήταν εξαιρετικά επίπονες και βασανιστικές. Για να μπορέσουν να θρέψουν τον πολυπληθή λαό τους, καλλιεργούσαν φυτά όπως το καλαμπόκι, τα φασόλια και οι κολοκύθες. Δεν ήταν όλοι όμως απλοί αγρότες. Εργάζονταν, επίσης, ως αχθοφόροι, λατόμοι ασβεστόλιθου και ως υπηρέτες ευγενών. Οι ευγενείς συνήθως επωμίζονταν ρόλους που έχαιραν περισσότερου σεβασμού, όπως των ιερέων, των αξιωματούχων της κυβέρνησης, των γραφέων ή των στρατιωτικών διοικητών. Οι Μάγια πίστευαν ότι η ιδιότητα του ευγενούς ήταν κληρονομική και θεωρούσαν ότι οι ευγενείς είχαν πιο ισχυρούς δεσμούς με τους θεούς </a:t>
            </a:r>
            <a:r>
              <a:rPr lang="el-GR" sz="2400" dirty="0" err="1"/>
              <a:t>απ</a:t>
            </a:r>
            <a:r>
              <a:rPr lang="el-GR" sz="2400" dirty="0"/>
              <a:t>΄ ό,τι ο απλός λαός. Η πεποίθηση αυτή καθιστούσε την ανέλιξη στην κοινωνική ιεραρχία σχεδόν αδύνατη για τους απλούς πολίτες</a:t>
            </a:r>
            <a:r>
              <a:rPr lang="el-GR" sz="2200" dirty="0"/>
              <a:t>.     </a:t>
            </a:r>
          </a:p>
        </p:txBody>
      </p:sp>
    </p:spTree>
  </p:cSld>
  <p:clrMapOvr>
    <a:masterClrMapping/>
  </p:clrMapOvr>
  <p:transition advTm="40000">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Ένδυση</a:t>
            </a:r>
          </a:p>
        </p:txBody>
      </p:sp>
      <p:sp>
        <p:nvSpPr>
          <p:cNvPr id="3" name="2 - Θέση περιεχομένου"/>
          <p:cNvSpPr>
            <a:spLocks noGrp="1"/>
          </p:cNvSpPr>
          <p:nvPr>
            <p:ph idx="1"/>
          </p:nvPr>
        </p:nvSpPr>
        <p:spPr/>
        <p:txBody>
          <a:bodyPr>
            <a:normAutofit/>
          </a:bodyPr>
          <a:lstStyle/>
          <a:p>
            <a:r>
              <a:rPr lang="el-GR" sz="2200" dirty="0"/>
              <a:t>Την ένδυση καθόριζε σε μεγάλο βαθμό η κοινωνική τάξη. Στον απλό λαό απαγορευόταν να φορά τα ίδια ρούχα με τους ευγενείς. Τα ρούχα τους ήταν κατάλληλα για σκληρές χειρωνακτικές εργασίες και ήταν πολύ απλά </a:t>
            </a:r>
            <a:r>
              <a:rPr lang="el-GR" sz="2200" dirty="0" err="1"/>
              <a:t>ζώματα</a:t>
            </a:r>
            <a:r>
              <a:rPr lang="el-GR" sz="2200" dirty="0"/>
              <a:t> για τους άντρες και μακριές φούστες για τις γυναίκες. Τόσο οι άντρες όσο και οι γυναίκες φορούσαν μια κουβέρτα σαν κάπα, το μάντρα, για να τους προστατεύει από το κρύο. Οι εύποροι φορούσαν χρωματιστά ρούχα και περίτεχνα κοσμήματα κατασκευασμένα από εξειδικευμένους τεχνίτες. Οι ευγενείς χρησιμοποιούσαν κεντήματα, δέρματα ζώων, γούνες και πολύτιμους λίθους</a:t>
            </a:r>
            <a:r>
              <a:rPr lang="en-US" sz="2200" dirty="0"/>
              <a:t>,</a:t>
            </a:r>
            <a:r>
              <a:rPr lang="el-GR" sz="2200" dirty="0"/>
              <a:t> για να κάνουν τα ρούχα τους να ξεχωρίζουν. Τα καπέλα ήταν σύμβολο υψηλής κοινωνικής θέσης, καθώς όσο πιο ψηλό ήταν το καπέλο, τόσο πιο υψηλή ήταν η θέση του κατόχου του.</a:t>
            </a:r>
          </a:p>
        </p:txBody>
      </p:sp>
    </p:spTree>
  </p:cSld>
  <p:clrMapOvr>
    <a:masterClrMapping/>
  </p:clrMapOvr>
  <p:transition advTm="40000">
    <p:split dir="in"/>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pic>
        <p:nvPicPr>
          <p:cNvPr id="18434" name="Picture 2" descr="Εμφάνιση της εικόνας προέλευσης"/>
          <p:cNvPicPr>
            <a:picLocks noChangeAspect="1" noChangeArrowheads="1"/>
          </p:cNvPicPr>
          <p:nvPr/>
        </p:nvPicPr>
        <p:blipFill>
          <a:blip r:embed="rId2"/>
          <a:srcRect/>
          <a:stretch>
            <a:fillRect/>
          </a:stretch>
        </p:blipFill>
        <p:spPr bwMode="auto">
          <a:xfrm>
            <a:off x="285720" y="500042"/>
            <a:ext cx="3429024" cy="2286016"/>
          </a:xfrm>
          <a:prstGeom prst="rect">
            <a:avLst/>
          </a:prstGeom>
          <a:noFill/>
        </p:spPr>
      </p:pic>
      <p:pic>
        <p:nvPicPr>
          <p:cNvPr id="18436" name="Picture 4" descr="Αποτελέσματα εικόνων για κοσμήματα της φυλής μάγια "/>
          <p:cNvPicPr>
            <a:picLocks noChangeAspect="1" noChangeArrowheads="1"/>
          </p:cNvPicPr>
          <p:nvPr/>
        </p:nvPicPr>
        <p:blipFill>
          <a:blip r:embed="rId3"/>
          <a:srcRect/>
          <a:stretch>
            <a:fillRect/>
          </a:stretch>
        </p:blipFill>
        <p:spPr bwMode="auto">
          <a:xfrm>
            <a:off x="4929190" y="500042"/>
            <a:ext cx="3695700" cy="2228850"/>
          </a:xfrm>
          <a:prstGeom prst="rect">
            <a:avLst/>
          </a:prstGeom>
          <a:noFill/>
        </p:spPr>
      </p:pic>
      <p:sp>
        <p:nvSpPr>
          <p:cNvPr id="18438" name="AutoShape 6" descr="Οπτική αναζήτηση ερωτήματος εικόνας"/>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8440" name="AutoShape 8" descr="Οπτική αναζήτηση ερωτήματος εικόνας"/>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8442" name="AutoShape 10" descr="Οπτική αναζήτηση ερωτήματος εικόνας"/>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8444" name="AutoShape 12" descr="Οπτική αναζήτηση ερωτήματος εικόνας"/>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9" name="8 - Εικόνα" descr="τ67υ7θυ87θ.jpg"/>
          <p:cNvPicPr>
            <a:picLocks noChangeAspect="1"/>
          </p:cNvPicPr>
          <p:nvPr/>
        </p:nvPicPr>
        <p:blipFill>
          <a:blip r:embed="rId4"/>
          <a:stretch>
            <a:fillRect/>
          </a:stretch>
        </p:blipFill>
        <p:spPr>
          <a:xfrm>
            <a:off x="857224" y="3143248"/>
            <a:ext cx="2928958" cy="3343298"/>
          </a:xfrm>
          <a:prstGeom prst="rect">
            <a:avLst/>
          </a:prstGeom>
        </p:spPr>
      </p:pic>
      <p:pic>
        <p:nvPicPr>
          <p:cNvPr id="18446" name="Picture 14" descr="Εμφάνιση της εικόνας προέλευσης"/>
          <p:cNvPicPr>
            <a:picLocks noChangeAspect="1" noChangeArrowheads="1"/>
          </p:cNvPicPr>
          <p:nvPr/>
        </p:nvPicPr>
        <p:blipFill>
          <a:blip r:embed="rId5"/>
          <a:srcRect/>
          <a:stretch>
            <a:fillRect/>
          </a:stretch>
        </p:blipFill>
        <p:spPr bwMode="auto">
          <a:xfrm>
            <a:off x="5429256" y="3071810"/>
            <a:ext cx="2643190" cy="3524254"/>
          </a:xfrm>
          <a:prstGeom prst="rect">
            <a:avLst/>
          </a:prstGeom>
          <a:noFill/>
        </p:spPr>
      </p:pic>
    </p:spTree>
  </p:cSld>
  <p:clrMapOvr>
    <a:masterClrMapping/>
  </p:clrMapOvr>
  <p:transition advTm="10000">
    <p:strips dir="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Καθημερινές συνήθειες </a:t>
            </a:r>
          </a:p>
        </p:txBody>
      </p:sp>
      <p:sp>
        <p:nvSpPr>
          <p:cNvPr id="3" name="2 - Θέση περιεχομένου"/>
          <p:cNvSpPr>
            <a:spLocks noGrp="1"/>
          </p:cNvSpPr>
          <p:nvPr>
            <p:ph idx="1"/>
          </p:nvPr>
        </p:nvSpPr>
        <p:spPr/>
        <p:txBody>
          <a:bodyPr>
            <a:normAutofit/>
          </a:bodyPr>
          <a:lstStyle/>
          <a:p>
            <a:r>
              <a:rPr lang="el-GR" sz="2200" dirty="0"/>
              <a:t>Οι γονείς προσπαθούσαν να κάνουν τα παιδιά τους αλλήθωρα</a:t>
            </a:r>
            <a:r>
              <a:rPr lang="en-US" sz="2200" dirty="0"/>
              <a:t>,</a:t>
            </a:r>
            <a:r>
              <a:rPr lang="el-GR" sz="2200" dirty="0"/>
              <a:t> κρεμώντας μία πέτρα από μία κλωστή ανάμεσα στα μάτια του μωρού τους, δεμένη από μία κορδέλα γύρω από το μέτωπο. Τους άρεσαν επίσης οι μεγάλες και οι γαμψές μύτες και πολλοί χρησιμοποιούσαν τεχνητές μύτες για να δείχνουν πιο όμορφοι. Ένα ακόμα ασυνήθιστο πρότυπο ομορφιάς ήταν τα μυτερά δόντια και τόσο ο απλός λαός όσο και ευγενείς τρόχιζαν τα δόντια τους, για να αποκτήσουν αιχμηρές άκρες. Αν είχαν τα χρήματα, έβαζαν </a:t>
            </a:r>
            <a:r>
              <a:rPr lang="el-GR" sz="2200" dirty="0" err="1"/>
              <a:t>ενθέματα</a:t>
            </a:r>
            <a:r>
              <a:rPr lang="el-GR" sz="2200" dirty="0"/>
              <a:t>. Επίσης</a:t>
            </a:r>
            <a:r>
              <a:rPr lang="en-US" sz="2200" dirty="0"/>
              <a:t>,</a:t>
            </a:r>
            <a:r>
              <a:rPr lang="el-GR" sz="2200" dirty="0"/>
              <a:t> πίστευαν στην μαγεία, λάτρευαν το φτερωτό φίδι, θεοποίησαν τον ήλιο, τη βροχή και τη σελήνη, έκαιγαν τους νεκρούς και έκαναν ανθρωποθυσίες.  </a:t>
            </a:r>
          </a:p>
        </p:txBody>
      </p:sp>
    </p:spTree>
  </p:cSld>
  <p:clrMapOvr>
    <a:masterClrMapping/>
  </p:clrMapOvr>
  <p:transition advTm="40000">
    <p:comb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Φαγητά	</a:t>
            </a:r>
          </a:p>
        </p:txBody>
      </p:sp>
      <p:sp>
        <p:nvSpPr>
          <p:cNvPr id="3" name="2 - Θέση περιεχομένου"/>
          <p:cNvSpPr>
            <a:spLocks noGrp="1"/>
          </p:cNvSpPr>
          <p:nvPr>
            <p:ph idx="1"/>
          </p:nvPr>
        </p:nvSpPr>
        <p:spPr/>
        <p:txBody>
          <a:bodyPr>
            <a:normAutofit/>
          </a:bodyPr>
          <a:lstStyle/>
          <a:p>
            <a:r>
              <a:rPr lang="el-GR" sz="2200" dirty="0"/>
              <a:t>Πέρα από το καλαμπόκι, άλλα δημοφιλή τρόφιμα ήταν τα φασόλια, οι κολοκύθες, οι πιπεριές </a:t>
            </a:r>
            <a:r>
              <a:rPr lang="el-GR" sz="2200" dirty="0" err="1"/>
              <a:t>τσίλι</a:t>
            </a:r>
            <a:r>
              <a:rPr lang="el-GR" sz="2200" dirty="0"/>
              <a:t>, οι ντομάτες, οι γλυκοπατάτες, η σόγια και η </a:t>
            </a:r>
            <a:r>
              <a:rPr lang="el-GR" sz="2200" dirty="0" err="1"/>
              <a:t>παπάγια</a:t>
            </a:r>
            <a:r>
              <a:rPr lang="el-GR" sz="2200" dirty="0"/>
              <a:t>. Ένα αντιπροσωπευτικό πρωινό αποτελούνταν από ένα χυλό από καλαμπόκι και </a:t>
            </a:r>
            <a:r>
              <a:rPr lang="el-GR" sz="2200" dirty="0" err="1"/>
              <a:t>τσίλι</a:t>
            </a:r>
            <a:r>
              <a:rPr lang="el-GR" sz="2200" dirty="0"/>
              <a:t> και λεγόταν σάκα. Το μεσημέρι έτρωγαν </a:t>
            </a:r>
            <a:r>
              <a:rPr lang="el-GR" sz="2200" dirty="0" err="1"/>
              <a:t>πιτάκια</a:t>
            </a:r>
            <a:r>
              <a:rPr lang="el-GR" sz="2200" dirty="0"/>
              <a:t> από ζύμη καλαμποκιού γεμιστά με λαχανικά και κρέας. Το κυρίως γεύμα ήταν το βράδυ, το οποίο συνήθως </a:t>
            </a:r>
            <a:r>
              <a:rPr lang="el-GR" sz="2200" dirty="0" err="1"/>
              <a:t>περιελάμβανε</a:t>
            </a:r>
            <a:r>
              <a:rPr lang="el-GR" sz="2200" dirty="0"/>
              <a:t> </a:t>
            </a:r>
            <a:r>
              <a:rPr lang="el-GR" sz="2200" dirty="0" err="1"/>
              <a:t>τορτίγες</a:t>
            </a:r>
            <a:r>
              <a:rPr lang="el-GR" sz="2200" dirty="0"/>
              <a:t> μαζί με βραστά λαχανικά και, αν η οικογένεια είχε την οικονομική ευχέρεια, κρέας. Είναι γνωστό, επίσης, ότι οι Μάγια έτρωγαν σκύλους, ινδικά χοιρίδια, ακόμα και </a:t>
            </a:r>
            <a:r>
              <a:rPr lang="el-GR" sz="2200" dirty="0" err="1"/>
              <a:t>αρμαντίλο</a:t>
            </a:r>
            <a:r>
              <a:rPr lang="el-GR" sz="2200" dirty="0"/>
              <a:t>. Η πιο δημοφιλής τροφή που κληρονόμησε ο κόσμος από τους Μάγια είναι η σοκολάτα, την οποία έφτιαχναν από τα κακαόδεντρα.   </a:t>
            </a:r>
          </a:p>
        </p:txBody>
      </p:sp>
    </p:spTree>
  </p:cSld>
  <p:clrMapOvr>
    <a:masterClrMapping/>
  </p:clrMapOvr>
  <p:transition advTm="40000">
    <p:plus/>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221</TotalTime>
  <Words>983</Words>
  <Application>Microsoft Office PowerPoint</Application>
  <PresentationFormat>Προβολή στην οθόνη (4:3)</PresentationFormat>
  <Paragraphs>28</Paragraphs>
  <Slides>11</Slides>
  <Notes>0</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11</vt:i4>
      </vt:variant>
    </vt:vector>
  </HeadingPairs>
  <TitlesOfParts>
    <vt:vector size="20" baseType="lpstr">
      <vt:lpstr>Arial</vt:lpstr>
      <vt:lpstr>Book Antiqua</vt:lpstr>
      <vt:lpstr>Calibri</vt:lpstr>
      <vt:lpstr>Lucida Sans</vt:lpstr>
      <vt:lpstr>Times New Roman</vt:lpstr>
      <vt:lpstr>Wingdings</vt:lpstr>
      <vt:lpstr>Wingdings 2</vt:lpstr>
      <vt:lpstr>Wingdings 3</vt:lpstr>
      <vt:lpstr>Αποκορύφωμα</vt:lpstr>
      <vt:lpstr>Μαγια: εναΣ θρYλοΣ στην ιστορια των λαων.</vt:lpstr>
      <vt:lpstr>Καταγωγή των Μάγια </vt:lpstr>
      <vt:lpstr>Η κοινωνική πυραμίδα </vt:lpstr>
      <vt:lpstr>Παρουσίαση του PowerPoint</vt:lpstr>
      <vt:lpstr>Επαγγελματικός τομέας </vt:lpstr>
      <vt:lpstr>Ένδυση</vt:lpstr>
      <vt:lpstr>Παρουσίαση του PowerPoint</vt:lpstr>
      <vt:lpstr>Καθημερινές συνήθειες </vt:lpstr>
      <vt:lpstr>Φαγητά </vt:lpstr>
      <vt:lpstr>Το τέλος ενός λαμπρού πολιτισμού</vt:lpstr>
      <vt:lpstr>Βιβλιογραφία:</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kosta</dc:creator>
  <cp:lastModifiedBy>Δημητριος Βορρης</cp:lastModifiedBy>
  <cp:revision>43</cp:revision>
  <dcterms:created xsi:type="dcterms:W3CDTF">2022-10-23T14:43:27Z</dcterms:created>
  <dcterms:modified xsi:type="dcterms:W3CDTF">2023-01-17T12:56:56Z</dcterms:modified>
</cp:coreProperties>
</file>