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1DFD4-9588-4747-9544-A7F3109467E5}" v="3" dt="2022-10-23T11:43:36.861"/>
    <p1510:client id="{221CD1AC-B8E9-4AE1-9B41-90268DA2CE04}" v="414" dt="2022-10-23T11:28:26.326"/>
    <p1510:client id="{532B4167-FAC2-4CB8-8B2E-5093848E5847}" v="114" dt="2023-02-14T12:40:12.525"/>
    <p1510:client id="{AE11EEF7-8A03-4267-94C1-739B43598979}" v="18" dt="2023-02-14T12:29:06.286"/>
    <p1510:client id="{D6FAD1A6-BB4E-45C6-A92B-98113D60A247}" v="8" dt="2023-02-17T15:45:52.492"/>
    <p1510:client id="{E6001594-58F1-4D83-AA99-3F3B055E0449}" v="5" dt="2023-02-17T09:21:39.264"/>
    <p1510:client id="{ED1DC890-C603-4932-BC62-986D8BDDEB6F}" v="1" dt="2023-02-14T12:31:11.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pPr/>
              <a:t>17/2/2023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1975687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pPr/>
              <a:t>17/2/2023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380166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pPr/>
              <a:t>17/2/2023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2938526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pPr/>
              <a:t>17/2/2023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3235862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pPr/>
              <a:t>17/2/2023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1359469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pPr/>
              <a:t>17/2/2023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4241057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8526F0F3-3C53-41BC-8FFD-0BFB6DD91672}" type="datetimeFigureOut">
              <a:rPr lang="el-GR" smtClean="0"/>
              <a:pPr/>
              <a:t>17/2/2023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2650387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8526F0F3-3C53-41BC-8FFD-0BFB6DD91672}" type="datetimeFigureOut">
              <a:rPr lang="el-GR" smtClean="0"/>
              <a:pPr/>
              <a:t>17/2/2023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2997914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526F0F3-3C53-41BC-8FFD-0BFB6DD91672}" type="datetimeFigureOut">
              <a:rPr lang="el-GR" smtClean="0"/>
              <a:pPr/>
              <a:t>17/2/2023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2175844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pPr/>
              <a:t>17/2/2023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1799475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pPr/>
              <a:t>17/2/2023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14731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6F0F3-3C53-41BC-8FFD-0BFB6DD91672}" type="datetimeFigureOut">
              <a:rPr lang="el-GR" smtClean="0"/>
              <a:pPr/>
              <a:t>17/2/2023</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45B6D-1AE9-4C4D-AC38-C455C96DF37A}" type="slidenum">
              <a:rPr lang="el-GR" smtClean="0"/>
              <a:pPr/>
              <a:t>‹#›</a:t>
            </a:fld>
            <a:endParaRPr lang="el-GR"/>
          </a:p>
        </p:txBody>
      </p:sp>
    </p:spTree>
    <p:extLst>
      <p:ext uri="{BB962C8B-B14F-4D97-AF65-F5344CB8AC3E}">
        <p14:creationId xmlns:p14="http://schemas.microsoft.com/office/powerpoint/2010/main" val="128170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el.wikipedia.org/wiki/%CE%8A%CE%BD%CF%84%CE%B9" TargetMode="External"/><Relationship Id="rId3" Type="http://schemas.openxmlformats.org/officeDocument/2006/relationships/hyperlink" Target="https://el.wikipedia.org/wiki/%CE%9C%CE%AC%CE%BD%CE%BA%CE%BF_%CE%9A%CE%AC%CF%80%CE%B1%CE%BA" TargetMode="External"/><Relationship Id="rId7" Type="http://schemas.openxmlformats.org/officeDocument/2006/relationships/hyperlink" Target="https://el.wikipedia.org/wiki/1537" TargetMode="External"/><Relationship Id="rId2" Type="http://schemas.openxmlformats.org/officeDocument/2006/relationships/hyperlink" Target="https://el.wikipedia.org/wiki/%CE%9C%CF%85%CE%B8%CE%BF%CE%BB%CE%BF%CE%B3%CE%AF%CE%B1_%CE%8A%CE%BD%CE%BA%CE%B1" TargetMode="External"/><Relationship Id="rId1" Type="http://schemas.openxmlformats.org/officeDocument/2006/relationships/slideLayout" Target="../slideLayouts/slideLayout2.xml"/><Relationship Id="rId6" Type="http://schemas.openxmlformats.org/officeDocument/2006/relationships/hyperlink" Target="https://el.wikipedia.org/wiki/1533" TargetMode="External"/><Relationship Id="rId5" Type="http://schemas.openxmlformats.org/officeDocument/2006/relationships/hyperlink" Target="https://el.wikipedia.org/w/index.php?title=%CE%9C%CE%AC%CE%BD%CE%BA%CE%BF_%CE%9A%CE%AC%CF%80%CE%B1%CE%BA_%CE%92'&amp;action=edit&amp;redlink=1" TargetMode="External"/><Relationship Id="rId4" Type="http://schemas.openxmlformats.org/officeDocument/2006/relationships/hyperlink" Target="https://el.wikipedia.org/w/index.php?title=%CE%91%CE%B3%CE%B9%CE%AC%CF%81&amp;action=edit&amp;redlink=1"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im-lakatameia2-lef.schools.ac.cy/data/uploads/ergasies-19-20/inkas-pa.pdf" TargetMode="External"/><Relationship Id="rId2" Type="http://schemas.openxmlformats.org/officeDocument/2006/relationships/hyperlink" Target="https://el.wikipedia.org/wiki" TargetMode="External"/><Relationship Id="rId1" Type="http://schemas.openxmlformats.org/officeDocument/2006/relationships/slideLayout" Target="../slideLayouts/slideLayout2.xml"/><Relationship Id="rId4" Type="http://schemas.openxmlformats.org/officeDocument/2006/relationships/hyperlink" Target="http://micro-kosmos.uoa.gr/gr/magazine/ergasies_foititon/ettap/2014-15/inkas/index.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6">
            <a:extLst>
              <a:ext uri="{FF2B5EF4-FFF2-40B4-BE49-F238E27FC236}">
                <a16:creationId xmlns:a16="http://schemas.microsoft.com/office/drawing/2014/main" id="{2F4D5922-434B-4829-B93E-02DC38A29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8">
            <a:extLst>
              <a:ext uri="{FF2B5EF4-FFF2-40B4-BE49-F238E27FC236}">
                <a16:creationId xmlns:a16="http://schemas.microsoft.com/office/drawing/2014/main" id="{F35FBA24-5C01-4635-A984-1DB6E340B0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D89A5114-55F8-4976-BBE9-EB03D13143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2" name="Oval 21">
              <a:extLst>
                <a:ext uri="{FF2B5EF4-FFF2-40B4-BE49-F238E27FC236}">
                  <a16:creationId xmlns:a16="http://schemas.microsoft.com/office/drawing/2014/main" id="{B68E7F15-1BC6-438A-8D72-8DC7AED51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1641807-6842-4066-AF10-93EC82C9F3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982CAD2-2793-4D56-BE4D-E6CEF77D76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2ADA1AD-25F7-4EE1-9E91-CB4534B56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7625553-33A6-42A6-BA58-B6F60A4E5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5B990D2-1682-41A9-850F-4DC602C31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5819102A-0400-4C1F-8614-973F5262E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EA8FBDFC-CF2A-4A9A-88B1-15D45D68BC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2" name="Straight Connector 31">
              <a:extLst>
                <a:ext uri="{FF2B5EF4-FFF2-40B4-BE49-F238E27FC236}">
                  <a16:creationId xmlns:a16="http://schemas.microsoft.com/office/drawing/2014/main" id="{4EC299EF-4D18-40D1-AAB9-5082B26ABF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649880C-55B6-4C46-A7F6-6A2856231B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C809907-F418-42B7-B7DA-7578B44AAB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71152CA-C7C6-498B-AC68-B4620D242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CF1485CA-41D2-421F-B28D-15EF845D5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04ED96A1-E6CA-493F-8610-6B8B7A28E3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0" name="Straight Connector 39">
              <a:extLst>
                <a:ext uri="{FF2B5EF4-FFF2-40B4-BE49-F238E27FC236}">
                  <a16:creationId xmlns:a16="http://schemas.microsoft.com/office/drawing/2014/main" id="{3C9231B8-0812-4FDE-9AC6-94984E20AC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BF59FE3-7AD8-46E8-9440-D268639942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EEEDF00-F676-4147-BAF0-64840E2857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4D3F73A-55E6-4A58-872D-BE9E9C7C30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Εικόνα 5" descr="Εικόνα που περιέχει κείμενο, τίπι, χλόη, κτίριο&#10;&#10;Περιγραφή που δημιουργήθηκε αυτόματα">
            <a:extLst>
              <a:ext uri="{FF2B5EF4-FFF2-40B4-BE49-F238E27FC236}">
                <a16:creationId xmlns:a16="http://schemas.microsoft.com/office/drawing/2014/main" id="{A9DEC459-ACFF-604E-9B4A-5EC356C6B4C0}"/>
              </a:ext>
            </a:extLst>
          </p:cNvPr>
          <p:cNvPicPr>
            <a:picLocks noChangeAspect="1"/>
          </p:cNvPicPr>
          <p:nvPr/>
        </p:nvPicPr>
        <p:blipFill rotWithShape="1">
          <a:blip r:embed="rId2" cstate="print"/>
          <a:srcRect l="13584" r="24558"/>
          <a:stretch/>
        </p:blipFill>
        <p:spPr>
          <a:xfrm>
            <a:off x="7017265" y="590423"/>
            <a:ext cx="4492357" cy="5431517"/>
          </a:xfrm>
          <a:prstGeom prst="rect">
            <a:avLst/>
          </a:prstGeom>
        </p:spPr>
      </p:pic>
      <p:grpSp>
        <p:nvGrpSpPr>
          <p:cNvPr id="45" name="Group 44">
            <a:extLst>
              <a:ext uri="{FF2B5EF4-FFF2-40B4-BE49-F238E27FC236}">
                <a16:creationId xmlns:a16="http://schemas.microsoft.com/office/drawing/2014/main" id="{8D2BC472-0671-410F-BA77-E46AA62106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867670" y="850149"/>
            <a:ext cx="304800" cy="429768"/>
            <a:chOff x="215328" y="-46937"/>
            <a:chExt cx="304800" cy="2773841"/>
          </a:xfrm>
        </p:grpSpPr>
        <p:cxnSp>
          <p:nvCxnSpPr>
            <p:cNvPr id="46" name="Straight Connector 45">
              <a:extLst>
                <a:ext uri="{FF2B5EF4-FFF2-40B4-BE49-F238E27FC236}">
                  <a16:creationId xmlns:a16="http://schemas.microsoft.com/office/drawing/2014/main" id="{DC68B2A3-267E-4DE4-8DD5-C0378482D2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6474CC6-D7FB-4A38-8991-680F048CFF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5825D0E-A1E4-4466-81B2-33325B3B3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1BD1E16-C3EF-4A05-9C71-590A55BFC5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Τίτλος 1"/>
          <p:cNvSpPr>
            <a:spLocks noGrp="1"/>
          </p:cNvSpPr>
          <p:nvPr>
            <p:ph type="ctrTitle"/>
          </p:nvPr>
        </p:nvSpPr>
        <p:spPr>
          <a:xfrm>
            <a:off x="630936" y="586510"/>
            <a:ext cx="6171202" cy="1826489"/>
          </a:xfrm>
          <a:noFill/>
        </p:spPr>
        <p:txBody>
          <a:bodyPr anchor="b">
            <a:normAutofit/>
          </a:bodyPr>
          <a:lstStyle/>
          <a:p>
            <a:pPr algn="l"/>
            <a:r>
              <a:rPr lang="el-GR" sz="4800" dirty="0">
                <a:solidFill>
                  <a:schemeClr val="bg1"/>
                </a:solidFill>
                <a:ea typeface="Calibri Light"/>
                <a:cs typeface="Calibri Light"/>
              </a:rPr>
              <a:t>               ΙΝΚΑΣ</a:t>
            </a:r>
          </a:p>
        </p:txBody>
      </p:sp>
      <p:sp>
        <p:nvSpPr>
          <p:cNvPr id="3" name="Υπότιτλος 2"/>
          <p:cNvSpPr>
            <a:spLocks noGrp="1"/>
          </p:cNvSpPr>
          <p:nvPr>
            <p:ph type="subTitle" idx="1"/>
          </p:nvPr>
        </p:nvSpPr>
        <p:spPr>
          <a:xfrm>
            <a:off x="630936" y="2601109"/>
            <a:ext cx="6171202" cy="3550721"/>
          </a:xfrm>
          <a:noFill/>
        </p:spPr>
        <p:txBody>
          <a:bodyPr vert="horz" lIns="91440" tIns="45720" rIns="91440" bIns="45720" rtlCol="0" anchor="t">
            <a:normAutofit/>
          </a:bodyPr>
          <a:lstStyle/>
          <a:p>
            <a:pPr algn="l"/>
            <a:r>
              <a:rPr lang="el-GR" dirty="0">
                <a:solidFill>
                  <a:schemeClr val="bg1"/>
                </a:solidFill>
                <a:ea typeface="+mn-lt"/>
                <a:cs typeface="+mn-lt"/>
              </a:rPr>
              <a:t>Οι Ίνκας δημιούργησαν τη μεγαλύτερη αμερικανική αυτοκρατορία. Προς το τέλος του XIV αιώνα, η αυτοκρατορία άρχισε να επεκτείνεται από την αρχική της περιοχή προς την περιοχή </a:t>
            </a:r>
            <a:r>
              <a:rPr lang="el-GR" dirty="0" err="1">
                <a:solidFill>
                  <a:schemeClr val="bg1"/>
                </a:solidFill>
                <a:ea typeface="+mn-lt"/>
                <a:cs typeface="+mn-lt"/>
              </a:rPr>
              <a:t>Cuzco</a:t>
            </a:r>
            <a:r>
              <a:rPr lang="el-GR" dirty="0">
                <a:solidFill>
                  <a:schemeClr val="bg1"/>
                </a:solidFill>
                <a:ea typeface="+mn-lt"/>
                <a:cs typeface="+mn-lt"/>
              </a:rPr>
              <a:t>, που βρίσκεται στη Νότια Αμερική. Σταμάτησε, όμως, απότομα με την ισπανική επιδρομή του </a:t>
            </a:r>
            <a:r>
              <a:rPr lang="el-GR" dirty="0" err="1">
                <a:solidFill>
                  <a:schemeClr val="bg1"/>
                </a:solidFill>
                <a:ea typeface="+mn-lt"/>
                <a:cs typeface="+mn-lt"/>
              </a:rPr>
              <a:t>Francisco</a:t>
            </a:r>
            <a:r>
              <a:rPr lang="el-GR" dirty="0">
                <a:solidFill>
                  <a:schemeClr val="bg1"/>
                </a:solidFill>
                <a:ea typeface="+mn-lt"/>
                <a:cs typeface="+mn-lt"/>
              </a:rPr>
              <a:t> </a:t>
            </a:r>
            <a:r>
              <a:rPr lang="el-GR" dirty="0" err="1">
                <a:solidFill>
                  <a:schemeClr val="bg1"/>
                </a:solidFill>
                <a:ea typeface="+mn-lt"/>
                <a:cs typeface="+mn-lt"/>
              </a:rPr>
              <a:t>Pizarro</a:t>
            </a:r>
            <a:r>
              <a:rPr lang="el-GR" dirty="0">
                <a:solidFill>
                  <a:schemeClr val="bg1"/>
                </a:solidFill>
                <a:ea typeface="+mn-lt"/>
                <a:cs typeface="+mn-lt"/>
              </a:rPr>
              <a:t> το 1532.</a:t>
            </a:r>
            <a:endParaRPr lang="el-GR" dirty="0">
              <a:solidFill>
                <a:schemeClr val="bg1"/>
              </a:solidFill>
              <a:cs typeface="Calibri"/>
            </a:endParaRPr>
          </a:p>
        </p:txBody>
      </p:sp>
    </p:spTree>
    <p:extLst>
      <p:ext uri="{BB962C8B-B14F-4D97-AF65-F5344CB8AC3E}">
        <p14:creationId xmlns:p14="http://schemas.microsoft.com/office/powerpoint/2010/main" val="23251222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702C355-7414-EE0A-9571-300DC34F014C}"/>
              </a:ext>
            </a:extLst>
          </p:cNvPr>
          <p:cNvSpPr>
            <a:spLocks noGrp="1"/>
          </p:cNvSpPr>
          <p:nvPr>
            <p:ph type="title"/>
          </p:nvPr>
        </p:nvSpPr>
        <p:spPr>
          <a:xfrm>
            <a:off x="838201" y="365125"/>
            <a:ext cx="5251316" cy="1807305"/>
          </a:xfrm>
        </p:spPr>
        <p:txBody>
          <a:bodyPr>
            <a:normAutofit/>
          </a:bodyPr>
          <a:lstStyle/>
          <a:p>
            <a:r>
              <a:rPr lang="el-GR">
                <a:ea typeface="Calibri Light"/>
                <a:cs typeface="Calibri Light"/>
              </a:rPr>
              <a:t> Βασιλιάς Ίνκας </a:t>
            </a:r>
            <a:endParaRPr lang="el-GR"/>
          </a:p>
        </p:txBody>
      </p:sp>
      <p:sp>
        <p:nvSpPr>
          <p:cNvPr id="3" name="Θέση περιεχομένου 2">
            <a:extLst>
              <a:ext uri="{FF2B5EF4-FFF2-40B4-BE49-F238E27FC236}">
                <a16:creationId xmlns:a16="http://schemas.microsoft.com/office/drawing/2014/main" id="{81D05AD5-3423-038F-2B01-E81A03E3AE62}"/>
              </a:ext>
            </a:extLst>
          </p:cNvPr>
          <p:cNvSpPr>
            <a:spLocks noGrp="1"/>
          </p:cNvSpPr>
          <p:nvPr>
            <p:ph idx="1"/>
          </p:nvPr>
        </p:nvSpPr>
        <p:spPr>
          <a:xfrm>
            <a:off x="226291" y="2090843"/>
            <a:ext cx="4873621" cy="3959120"/>
          </a:xfrm>
        </p:spPr>
        <p:txBody>
          <a:bodyPr vert="horz" lIns="91440" tIns="45720" rIns="91440" bIns="45720" rtlCol="0" anchor="t">
            <a:noAutofit/>
          </a:bodyPr>
          <a:lstStyle/>
          <a:p>
            <a:r>
              <a:rPr lang="el-GR" sz="2000" dirty="0">
                <a:ea typeface="+mn-lt"/>
                <a:cs typeface="+mn-lt"/>
              </a:rPr>
              <a:t>Σύμφωνα με τη </a:t>
            </a:r>
            <a:r>
              <a:rPr lang="el-GR" sz="2000" dirty="0">
                <a:ea typeface="+mn-lt"/>
                <a:cs typeface="+mn-lt"/>
                <a:hlinkClick r:id="rId2"/>
              </a:rPr>
              <a:t>μυθολογία των Ίνκας</a:t>
            </a:r>
            <a:r>
              <a:rPr lang="el-GR" sz="2000" dirty="0">
                <a:ea typeface="+mn-lt"/>
                <a:cs typeface="+mn-lt"/>
              </a:rPr>
              <a:t>, ο βασιλιάς των Ίνκας </a:t>
            </a:r>
            <a:r>
              <a:rPr lang="el-GR" sz="2000" dirty="0" err="1">
                <a:ea typeface="+mn-lt"/>
                <a:cs typeface="+mn-lt"/>
                <a:hlinkClick r:id="rId3"/>
              </a:rPr>
              <a:t>Μάνκο</a:t>
            </a:r>
            <a:r>
              <a:rPr lang="el-GR" sz="2000" dirty="0">
                <a:ea typeface="+mn-lt"/>
                <a:cs typeface="+mn-lt"/>
                <a:hlinkClick r:id="rId3"/>
              </a:rPr>
              <a:t> </a:t>
            </a:r>
            <a:r>
              <a:rPr lang="el-GR" sz="2000" dirty="0" err="1">
                <a:ea typeface="+mn-lt"/>
                <a:cs typeface="+mn-lt"/>
                <a:hlinkClick r:id="rId3"/>
              </a:rPr>
              <a:t>Κάπακ</a:t>
            </a:r>
            <a:r>
              <a:rPr lang="el-GR" sz="2000" dirty="0">
                <a:ea typeface="+mn-lt"/>
                <a:cs typeface="+mn-lt"/>
              </a:rPr>
              <a:t> ίδρυσε την αυτοκρατορία και είχε τον τίτλο του </a:t>
            </a:r>
            <a:r>
              <a:rPr lang="el-GR" sz="2000" dirty="0" err="1">
                <a:ea typeface="+mn-lt"/>
                <a:cs typeface="+mn-lt"/>
                <a:hlinkClick r:id="rId4"/>
              </a:rPr>
              <a:t>Αγιάρ</a:t>
            </a:r>
            <a:r>
              <a:rPr lang="el-GR" sz="2000" dirty="0">
                <a:ea typeface="+mn-lt"/>
                <a:cs typeface="+mn-lt"/>
              </a:rPr>
              <a:t>. Το ίδιο όνομα είχε και ο τελευταίος βασιλιάς των Ίνκας, </a:t>
            </a:r>
            <a:r>
              <a:rPr lang="el-GR" sz="2000" dirty="0" err="1">
                <a:ea typeface="+mn-lt"/>
                <a:cs typeface="+mn-lt"/>
                <a:hlinkClick r:id="rId5"/>
              </a:rPr>
              <a:t>Μάνκο</a:t>
            </a:r>
            <a:r>
              <a:rPr lang="el-GR" sz="2000" dirty="0">
                <a:ea typeface="+mn-lt"/>
                <a:cs typeface="+mn-lt"/>
                <a:hlinkClick r:id="rId5"/>
              </a:rPr>
              <a:t> </a:t>
            </a:r>
            <a:r>
              <a:rPr lang="el-GR" sz="2000" dirty="0" err="1">
                <a:ea typeface="+mn-lt"/>
                <a:cs typeface="+mn-lt"/>
                <a:hlinkClick r:id="rId5"/>
              </a:rPr>
              <a:t>Κάπακ</a:t>
            </a:r>
            <a:r>
              <a:rPr lang="el-GR" sz="2000" dirty="0">
                <a:ea typeface="+mn-lt"/>
                <a:cs typeface="+mn-lt"/>
                <a:hlinkClick r:id="rId5"/>
              </a:rPr>
              <a:t> ο Β΄</a:t>
            </a:r>
            <a:r>
              <a:rPr lang="el-GR" sz="2000" dirty="0">
                <a:ea typeface="+mn-lt"/>
                <a:cs typeface="+mn-lt"/>
              </a:rPr>
              <a:t> (</a:t>
            </a:r>
            <a:r>
              <a:rPr lang="el-GR" sz="2000" dirty="0">
                <a:ea typeface="+mn-lt"/>
                <a:cs typeface="+mn-lt"/>
                <a:hlinkClick r:id="rId6"/>
              </a:rPr>
              <a:t>1533</a:t>
            </a:r>
            <a:r>
              <a:rPr lang="el-GR" sz="2000" dirty="0">
                <a:ea typeface="+mn-lt"/>
                <a:cs typeface="+mn-lt"/>
              </a:rPr>
              <a:t>- </a:t>
            </a:r>
            <a:r>
              <a:rPr lang="el-GR" sz="2000" dirty="0">
                <a:ea typeface="+mn-lt"/>
                <a:cs typeface="+mn-lt"/>
                <a:hlinkClick r:id="rId7"/>
              </a:rPr>
              <a:t>1537</a:t>
            </a:r>
            <a:r>
              <a:rPr lang="el-GR" sz="2000" dirty="0">
                <a:ea typeface="+mn-lt"/>
                <a:cs typeface="+mn-lt"/>
              </a:rPr>
              <a:t>). Το πρόσωπο του βασιλιά το θεωρούσαν ιερό, αφού με την ονομασία Ίνκα ονόμαζαν τον θρησκευτικό τους αρχηγό, τον ήλιο. Ο Ίνκα εθεωρείτο γιος του </a:t>
            </a:r>
            <a:r>
              <a:rPr lang="el-GR" sz="2000" dirty="0">
                <a:ea typeface="+mn-lt"/>
                <a:cs typeface="+mn-lt"/>
                <a:hlinkClick r:id="rId8"/>
              </a:rPr>
              <a:t>Ήλιου</a:t>
            </a:r>
            <a:r>
              <a:rPr lang="el-GR" sz="2000" dirty="0">
                <a:ea typeface="+mn-lt"/>
                <a:cs typeface="+mn-lt"/>
              </a:rPr>
              <a:t> και ήταν υποχρεωμένος να παντρευτεί τη μεγαλύτερη αδελφή (αν δεν είχε, τη μικρότερη) του για να εξασφαλίσει την καθαρότητα του βασιλικού γένους. Κάτι τέτοιο και ήταν επιτρεπτό αλλά και επιβαλλόταν από τη θρησκεία τους, που ήταν η λατρεία του Ήλιου</a:t>
            </a:r>
            <a:endParaRPr lang="el-GR" sz="2000" dirty="0"/>
          </a:p>
        </p:txBody>
      </p:sp>
      <p:pic>
        <p:nvPicPr>
          <p:cNvPr id="4" name="Εικόνα 4" descr="Εικόνα που περιέχει κείμενο&#10;&#10;Περιγραφή που δημιουργήθηκε αυτόματα">
            <a:extLst>
              <a:ext uri="{FF2B5EF4-FFF2-40B4-BE49-F238E27FC236}">
                <a16:creationId xmlns:a16="http://schemas.microsoft.com/office/drawing/2014/main" id="{02EB6B9D-A88E-A3F0-A2C9-5F2DDA655395}"/>
              </a:ext>
            </a:extLst>
          </p:cNvPr>
          <p:cNvPicPr>
            <a:picLocks noChangeAspect="1"/>
          </p:cNvPicPr>
          <p:nvPr/>
        </p:nvPicPr>
        <p:blipFill rotWithShape="1">
          <a:blip r:embed="rId9" cstate="print"/>
          <a:srcRect l="22601" r="31100"/>
          <a:stretch/>
        </p:blipFill>
        <p:spPr>
          <a:xfrm>
            <a:off x="5328671" y="11"/>
            <a:ext cx="6863329" cy="685798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22739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7">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9">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6012698-59FD-E5F7-2BE4-6D1AF14BE1BF}"/>
              </a:ext>
            </a:extLst>
          </p:cNvPr>
          <p:cNvSpPr>
            <a:spLocks noGrp="1"/>
          </p:cNvSpPr>
          <p:nvPr>
            <p:ph type="title"/>
          </p:nvPr>
        </p:nvSpPr>
        <p:spPr>
          <a:xfrm>
            <a:off x="1137033" y="670559"/>
            <a:ext cx="4683321" cy="2148841"/>
          </a:xfrm>
        </p:spPr>
        <p:txBody>
          <a:bodyPr anchor="t">
            <a:normAutofit/>
          </a:bodyPr>
          <a:lstStyle/>
          <a:p>
            <a:r>
              <a:rPr lang="el-GR">
                <a:ea typeface="Calibri Light"/>
                <a:cs typeface="Calibri Light"/>
              </a:rPr>
              <a:t>Τα κυριότερα μνημεία </a:t>
            </a:r>
            <a:endParaRPr lang="el-GR"/>
          </a:p>
        </p:txBody>
      </p:sp>
      <p:pic>
        <p:nvPicPr>
          <p:cNvPr id="4" name="Εικόνα 4" descr="Εικόνα που περιέχει βουνό, φύση, πλαγιά, ορεινή περιοχή&#10;&#10;Περιγραφή που δημιουργήθηκε αυτόματα">
            <a:extLst>
              <a:ext uri="{FF2B5EF4-FFF2-40B4-BE49-F238E27FC236}">
                <a16:creationId xmlns:a16="http://schemas.microsoft.com/office/drawing/2014/main" id="{3B8CE6B2-059A-9619-451C-AAF8D6C35EA9}"/>
              </a:ext>
            </a:extLst>
          </p:cNvPr>
          <p:cNvPicPr>
            <a:picLocks noChangeAspect="1"/>
          </p:cNvPicPr>
          <p:nvPr/>
        </p:nvPicPr>
        <p:blipFill rotWithShape="1">
          <a:blip r:embed="rId2" cstate="print"/>
          <a:srcRect l="3777" r="-2" b="-2"/>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Θέση περιεχομένου 2">
            <a:extLst>
              <a:ext uri="{FF2B5EF4-FFF2-40B4-BE49-F238E27FC236}">
                <a16:creationId xmlns:a16="http://schemas.microsoft.com/office/drawing/2014/main" id="{18607155-7167-0679-BC40-7E05A1940567}"/>
              </a:ext>
            </a:extLst>
          </p:cNvPr>
          <p:cNvSpPr>
            <a:spLocks noGrp="1"/>
          </p:cNvSpPr>
          <p:nvPr>
            <p:ph idx="1"/>
          </p:nvPr>
        </p:nvSpPr>
        <p:spPr>
          <a:xfrm>
            <a:off x="6797004" y="670559"/>
            <a:ext cx="4555782" cy="5445076"/>
          </a:xfrm>
        </p:spPr>
        <p:txBody>
          <a:bodyPr vert="horz" lIns="91440" tIns="45720" rIns="91440" bIns="45720" rtlCol="0" anchor="t">
            <a:normAutofit/>
          </a:bodyPr>
          <a:lstStyle/>
          <a:p>
            <a:r>
              <a:rPr lang="el-GR" sz="2400" dirty="0">
                <a:ea typeface="+mn-lt"/>
                <a:cs typeface="+mn-lt"/>
              </a:rPr>
              <a:t>Ο Ναός του Ήλιου (</a:t>
            </a:r>
            <a:r>
              <a:rPr lang="el-GR" sz="2400" dirty="0" err="1">
                <a:ea typeface="+mn-lt"/>
                <a:cs typeface="+mn-lt"/>
              </a:rPr>
              <a:t>Τορεόν</a:t>
            </a:r>
            <a:r>
              <a:rPr lang="el-GR" sz="2400" dirty="0">
                <a:ea typeface="+mn-lt"/>
                <a:cs typeface="+mn-lt"/>
              </a:rPr>
              <a:t>), ήταν ένα θρησκευτικό συγκρότημα κτισμάτων με σκοπό τη διενέργεια ιεροτελεστιών και αστρονομικών μετρήσεων. </a:t>
            </a:r>
          </a:p>
          <a:p>
            <a:r>
              <a:rPr lang="el-GR" sz="2400" dirty="0">
                <a:ea typeface="+mn-lt"/>
                <a:cs typeface="+mn-lt"/>
              </a:rPr>
              <a:t>Η ιερή πλατεία, με τρία μεγάλα κτίρια που τους έχουν δοθεί τα ονόματα Τέμπλο δε </a:t>
            </a:r>
            <a:r>
              <a:rPr lang="el-GR" sz="2400" dirty="0" err="1">
                <a:ea typeface="+mn-lt"/>
                <a:cs typeface="+mn-lt"/>
              </a:rPr>
              <a:t>λας</a:t>
            </a:r>
            <a:r>
              <a:rPr lang="el-GR" sz="2400" dirty="0">
                <a:ea typeface="+mn-lt"/>
                <a:cs typeface="+mn-lt"/>
              </a:rPr>
              <a:t> </a:t>
            </a:r>
            <a:r>
              <a:rPr lang="el-GR" sz="2400" dirty="0" err="1">
                <a:ea typeface="+mn-lt"/>
                <a:cs typeface="+mn-lt"/>
              </a:rPr>
              <a:t>Τρες</a:t>
            </a:r>
            <a:r>
              <a:rPr lang="el-GR" sz="2400" dirty="0">
                <a:ea typeface="+mn-lt"/>
                <a:cs typeface="+mn-lt"/>
              </a:rPr>
              <a:t> </a:t>
            </a:r>
            <a:r>
              <a:rPr lang="el-GR" sz="2400" dirty="0" err="1">
                <a:ea typeface="+mn-lt"/>
                <a:cs typeface="+mn-lt"/>
              </a:rPr>
              <a:t>Βεντάνας</a:t>
            </a:r>
            <a:r>
              <a:rPr lang="el-GR" sz="2400" dirty="0">
                <a:ea typeface="+mn-lt"/>
                <a:cs typeface="+mn-lt"/>
              </a:rPr>
              <a:t>, Κυρίως Ναός και Ναός του Ιερέα. Και τα τρία κτίσματα έχουν κτιστεί με τεράστιους τετράγωνους λίθους λευκού γρανίτη, οι οποίοι είναι απόλυτα ευθυγραμμισμένοι και δίχως κενά μεταξύ τους.</a:t>
            </a:r>
            <a:endParaRPr lang="el-GR" sz="2400" dirty="0"/>
          </a:p>
        </p:txBody>
      </p:sp>
    </p:spTree>
    <p:extLst>
      <p:ext uri="{BB962C8B-B14F-4D97-AF65-F5344CB8AC3E}">
        <p14:creationId xmlns:p14="http://schemas.microsoft.com/office/powerpoint/2010/main" val="2961500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9FB3DF3F-09DC-7EBF-0935-6E2CDB0351FD}"/>
              </a:ext>
            </a:extLst>
          </p:cNvPr>
          <p:cNvSpPr>
            <a:spLocks noGrp="1"/>
          </p:cNvSpPr>
          <p:nvPr>
            <p:ph type="title"/>
          </p:nvPr>
        </p:nvSpPr>
        <p:spPr>
          <a:xfrm>
            <a:off x="833002" y="448253"/>
            <a:ext cx="10520702" cy="1325563"/>
          </a:xfrm>
        </p:spPr>
        <p:txBody>
          <a:bodyPr>
            <a:normAutofit/>
          </a:bodyPr>
          <a:lstStyle/>
          <a:p>
            <a:r>
              <a:rPr lang="el-GR">
                <a:ea typeface="Calibri Light"/>
                <a:cs typeface="Calibri Light"/>
              </a:rPr>
              <a:t>Η ακμή του πολιτισμού</a:t>
            </a:r>
            <a:endParaRPr lang="el-GR"/>
          </a:p>
        </p:txBody>
      </p:sp>
      <p:sp>
        <p:nvSpPr>
          <p:cNvPr id="3" name="Θέση περιεχομένου 2">
            <a:extLst>
              <a:ext uri="{FF2B5EF4-FFF2-40B4-BE49-F238E27FC236}">
                <a16:creationId xmlns:a16="http://schemas.microsoft.com/office/drawing/2014/main" id="{1E824ABF-2494-25C9-5D7B-2CFE49BBD075}"/>
              </a:ext>
            </a:extLst>
          </p:cNvPr>
          <p:cNvSpPr>
            <a:spLocks noGrp="1"/>
          </p:cNvSpPr>
          <p:nvPr>
            <p:ph idx="1"/>
          </p:nvPr>
        </p:nvSpPr>
        <p:spPr>
          <a:xfrm>
            <a:off x="838200" y="2191807"/>
            <a:ext cx="4936067" cy="3985155"/>
          </a:xfrm>
        </p:spPr>
        <p:txBody>
          <a:bodyPr vert="horz" lIns="91440" tIns="45720" rIns="91440" bIns="45720" rtlCol="0">
            <a:noAutofit/>
          </a:bodyPr>
          <a:lstStyle/>
          <a:p>
            <a:pPr marL="0" indent="0">
              <a:buNone/>
            </a:pPr>
            <a:r>
              <a:rPr lang="el-GR" sz="2000" dirty="0">
                <a:ea typeface="+mn-lt"/>
                <a:cs typeface="+mn-lt"/>
              </a:rPr>
              <a:t>Σύμφωνα με τους επιστήμονες, η θερμοκρασία στην περιοχή των Ίνκας αυξήθηκε αρκετούς βαθμούς από το 1100 μέχρι το 1533 μ.Χ. Ως αποτέλεσμα, οι δασικές εκτάσεις μειώθηκαν και οι εκμεταλλεύσιμες εκτάσεις αυξήθηκαν. Οι Ίνκας επέκτειναν τις καλλιέργειές τους και έφτιαξαν τις καταπληκτικές κατασκευές τους στις κορυφές των βουνών. Δημιούργησαν επίσης ένα τεράστιο αρδευτικό σύστημα. Η πολύ μεγάλη παραγωγή πατάτας και καλαμποκιού έδωσε τη δυνατότητα στους ανθρώπους να σταματήσουν να καλλιεργούν τη γη και να ασχοληθούν με την κατασκευή δρόμων, κτηρίων κτλ.</a:t>
            </a:r>
            <a:endParaRPr lang="el-GR" sz="2000" dirty="0"/>
          </a:p>
        </p:txBody>
      </p:sp>
      <p:pic>
        <p:nvPicPr>
          <p:cNvPr id="5" name="Εικόνα 5" descr="Εικόνα που περιέχει κείμενο, ομάδα, πόζα, οικογένεια&#10;&#10;Περιγραφή που δημιουργήθηκε αυτόματα">
            <a:extLst>
              <a:ext uri="{FF2B5EF4-FFF2-40B4-BE49-F238E27FC236}">
                <a16:creationId xmlns:a16="http://schemas.microsoft.com/office/drawing/2014/main" id="{8DE48CC6-CAD2-61BC-8148-A79328BF155A}"/>
              </a:ext>
            </a:extLst>
          </p:cNvPr>
          <p:cNvPicPr>
            <a:picLocks noChangeAspect="1"/>
          </p:cNvPicPr>
          <p:nvPr/>
        </p:nvPicPr>
        <p:blipFill>
          <a:blip r:embed="rId2" cstate="print"/>
          <a:stretch>
            <a:fillRect/>
          </a:stretch>
        </p:blipFill>
        <p:spPr>
          <a:xfrm>
            <a:off x="6417734" y="2603469"/>
            <a:ext cx="4935970" cy="3161831"/>
          </a:xfrm>
          <a:prstGeom prst="rect">
            <a:avLst/>
          </a:prstGeom>
        </p:spPr>
      </p:pic>
    </p:spTree>
    <p:extLst>
      <p:ext uri="{BB962C8B-B14F-4D97-AF65-F5344CB8AC3E}">
        <p14:creationId xmlns:p14="http://schemas.microsoft.com/office/powerpoint/2010/main" val="26529007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446CC4-349A-34F9-00DE-8EA179916D1A}"/>
              </a:ext>
            </a:extLst>
          </p:cNvPr>
          <p:cNvSpPr>
            <a:spLocks noGrp="1"/>
          </p:cNvSpPr>
          <p:nvPr>
            <p:ph type="title"/>
          </p:nvPr>
        </p:nvSpPr>
        <p:spPr>
          <a:xfrm>
            <a:off x="6289158" y="803325"/>
            <a:ext cx="5259707" cy="1325563"/>
          </a:xfrm>
        </p:spPr>
        <p:txBody>
          <a:bodyPr>
            <a:normAutofit/>
          </a:bodyPr>
          <a:lstStyle/>
          <a:p>
            <a:r>
              <a:rPr lang="el-GR">
                <a:ea typeface="Calibri Light"/>
                <a:cs typeface="Calibri Light"/>
              </a:rPr>
              <a:t>Οι κρεμαστές γέφυρες</a:t>
            </a:r>
            <a:endParaRPr lang="el-GR" err="1"/>
          </a:p>
        </p:txBody>
      </p:sp>
      <p:sp>
        <p:nvSpPr>
          <p:cNvPr id="15" name="Freeform: Shape 12">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Εικόνα 8" descr="Εικόνα που περιέχει βράχος, υπαίθριος, φύση, σπηλιά&#10;&#10;Περιγραφή που δημιουργήθηκε αυτόματα">
            <a:extLst>
              <a:ext uri="{FF2B5EF4-FFF2-40B4-BE49-F238E27FC236}">
                <a16:creationId xmlns:a16="http://schemas.microsoft.com/office/drawing/2014/main" id="{533B21EA-A2D7-6014-48D9-4628AFF562F6}"/>
              </a:ext>
            </a:extLst>
          </p:cNvPr>
          <p:cNvPicPr>
            <a:picLocks noChangeAspect="1"/>
          </p:cNvPicPr>
          <p:nvPr/>
        </p:nvPicPr>
        <p:blipFill rotWithShape="1">
          <a:blip r:embed="rId2" cstate="print"/>
          <a:srcRect l="17932" r="4432"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Θέση περιεχομένου 2">
            <a:extLst>
              <a:ext uri="{FF2B5EF4-FFF2-40B4-BE49-F238E27FC236}">
                <a16:creationId xmlns:a16="http://schemas.microsoft.com/office/drawing/2014/main" id="{041E0416-C23A-3160-9C60-63882D008BAF}"/>
              </a:ext>
            </a:extLst>
          </p:cNvPr>
          <p:cNvSpPr>
            <a:spLocks noGrp="1"/>
          </p:cNvSpPr>
          <p:nvPr>
            <p:ph idx="1"/>
          </p:nvPr>
        </p:nvSpPr>
        <p:spPr>
          <a:xfrm>
            <a:off x="6289158" y="2279018"/>
            <a:ext cx="5259714" cy="3375920"/>
          </a:xfrm>
        </p:spPr>
        <p:txBody>
          <a:bodyPr vert="horz" lIns="91440" tIns="45720" rIns="91440" bIns="45720" rtlCol="0" anchor="t">
            <a:noAutofit/>
          </a:bodyPr>
          <a:lstStyle/>
          <a:p>
            <a:r>
              <a:rPr lang="el-GR" sz="2000" dirty="0">
                <a:ea typeface="+mn-lt"/>
                <a:cs typeface="+mn-lt"/>
              </a:rPr>
              <a:t> Οι ιθαγενείς της Αμερικής δεν είχαν ανακαλύψει τις </a:t>
            </a:r>
            <a:r>
              <a:rPr lang="el-GR" sz="2000" dirty="0" err="1">
                <a:ea typeface="+mn-lt"/>
                <a:cs typeface="+mn-lt"/>
              </a:rPr>
              <a:t>πετρόχτιστες</a:t>
            </a:r>
            <a:r>
              <a:rPr lang="el-GR" sz="2000" dirty="0">
                <a:ea typeface="+mn-lt"/>
                <a:cs typeface="+mn-lt"/>
              </a:rPr>
              <a:t> γέφυρες με καμάρες.  Ήταν όμως αξεπέραστοι τεχνίτες ως προς τη χρήση φυσικών ινών για την κατασκευή υφασμάτων, πλοιαρίων και όπλων όπως οι σφενδόνες. Έφτιαχναν γέφυρες από σχοινιά. Ορισμένα από αυτά είχαν πάχος όσο ένας ανθρώπινος κορμός. Αποτελούσαν τη μόνη τεχνολογική λύση για να ενωθούν μεταξύ τους τα μέρη της ξηράς που διαχωρίζονταν από τα φαράγγια των ποταμών.</a:t>
            </a:r>
            <a:endParaRPr lang="el-GR" sz="2000" dirty="0"/>
          </a:p>
        </p:txBody>
      </p:sp>
    </p:spTree>
    <p:extLst>
      <p:ext uri="{BB962C8B-B14F-4D97-AF65-F5344CB8AC3E}">
        <p14:creationId xmlns:p14="http://schemas.microsoft.com/office/powerpoint/2010/main" val="32061174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EAF6F43C-95EE-FCD3-6BF7-21750A710D8D}"/>
              </a:ext>
            </a:extLst>
          </p:cNvPr>
          <p:cNvSpPr>
            <a:spLocks noGrp="1"/>
          </p:cNvSpPr>
          <p:nvPr>
            <p:ph type="title"/>
          </p:nvPr>
        </p:nvSpPr>
        <p:spPr>
          <a:xfrm>
            <a:off x="1098468" y="885651"/>
            <a:ext cx="3229803" cy="4624603"/>
          </a:xfrm>
        </p:spPr>
        <p:txBody>
          <a:bodyPr>
            <a:normAutofit/>
          </a:bodyPr>
          <a:lstStyle/>
          <a:p>
            <a:r>
              <a:rPr lang="el-GR" sz="4100">
                <a:solidFill>
                  <a:srgbClr val="FFFFFF"/>
                </a:solidFill>
                <a:ea typeface="Calibri Light"/>
                <a:cs typeface="Calibri Light"/>
              </a:rPr>
              <a:t>        ΠΗΓΕΣ</a:t>
            </a:r>
            <a:br>
              <a:rPr lang="el-GR" sz="4100">
                <a:solidFill>
                  <a:srgbClr val="FFFFFF"/>
                </a:solidFill>
                <a:ea typeface="Calibri Light"/>
                <a:cs typeface="Calibri Light"/>
              </a:rPr>
            </a:br>
            <a:r>
              <a:rPr lang="el-GR" sz="4100">
                <a:solidFill>
                  <a:srgbClr val="FFFFFF"/>
                </a:solidFill>
                <a:ea typeface="Calibri Light"/>
                <a:cs typeface="Calibri Light"/>
              </a:rPr>
              <a:t>             &amp;</a:t>
            </a:r>
            <a:br>
              <a:rPr lang="el-GR" sz="4100">
                <a:solidFill>
                  <a:srgbClr val="FFFFFF"/>
                </a:solidFill>
                <a:ea typeface="Calibri Light"/>
                <a:cs typeface="Calibri Light"/>
              </a:rPr>
            </a:br>
            <a:r>
              <a:rPr lang="el-GR" sz="4100">
                <a:solidFill>
                  <a:srgbClr val="FFFFFF"/>
                </a:solidFill>
                <a:ea typeface="Calibri Light"/>
                <a:cs typeface="Calibri Light"/>
              </a:rPr>
              <a:t>  ΔΗΜΙΟΥΡΓΟΙ</a:t>
            </a:r>
          </a:p>
        </p:txBody>
      </p:sp>
      <p:sp>
        <p:nvSpPr>
          <p:cNvPr id="3" name="Θέση περιεχομένου 2">
            <a:extLst>
              <a:ext uri="{FF2B5EF4-FFF2-40B4-BE49-F238E27FC236}">
                <a16:creationId xmlns:a16="http://schemas.microsoft.com/office/drawing/2014/main" id="{46E05422-8CFA-F4E5-6277-57A4C48E4436}"/>
              </a:ext>
            </a:extLst>
          </p:cNvPr>
          <p:cNvSpPr>
            <a:spLocks noGrp="1"/>
          </p:cNvSpPr>
          <p:nvPr>
            <p:ph idx="1"/>
          </p:nvPr>
        </p:nvSpPr>
        <p:spPr>
          <a:xfrm>
            <a:off x="4978708" y="885651"/>
            <a:ext cx="6525220" cy="4616849"/>
          </a:xfrm>
        </p:spPr>
        <p:txBody>
          <a:bodyPr vert="horz" lIns="91440" tIns="45720" rIns="91440" bIns="45720" rtlCol="0" anchor="ctr">
            <a:normAutofit/>
          </a:bodyPr>
          <a:lstStyle/>
          <a:p>
            <a:r>
              <a:rPr lang="el-GR" sz="1600" dirty="0">
                <a:ea typeface="+mn-lt"/>
                <a:cs typeface="+mn-lt"/>
                <a:hlinkClick r:id="rId2"/>
              </a:rPr>
              <a:t>https://el.wikipedia.org/wiki</a:t>
            </a:r>
            <a:endParaRPr lang="el-GR" sz="1600" dirty="0"/>
          </a:p>
          <a:p>
            <a:r>
              <a:rPr lang="el-GR" sz="1600" dirty="0">
                <a:ea typeface="+mn-lt"/>
                <a:cs typeface="+mn-lt"/>
                <a:hlinkClick r:id="rId3"/>
              </a:rPr>
              <a:t>http://dim-lakatameia2-lef.schools.ac.cy/data/uploads/ergasies-19-20/inkas-pa.pdf</a:t>
            </a:r>
          </a:p>
          <a:p>
            <a:r>
              <a:rPr lang="el-GR" sz="1600" dirty="0">
                <a:ea typeface="+mn-lt"/>
                <a:cs typeface="+mn-lt"/>
                <a:hlinkClick r:id="rId4"/>
              </a:rPr>
              <a:t>http://micro-kosmos.uoa.gr/gr/magazine/ergasies_foititon/ettap/2014-15/inkas/index.htm</a:t>
            </a:r>
          </a:p>
          <a:p>
            <a:endParaRPr lang="el-GR" sz="2400" dirty="0">
              <a:ea typeface="+mn-lt"/>
              <a:cs typeface="+mn-lt"/>
            </a:endParaRPr>
          </a:p>
          <a:p>
            <a:r>
              <a:rPr lang="el-GR" sz="2400" dirty="0">
                <a:ea typeface="+mn-lt"/>
                <a:cs typeface="+mn-lt"/>
              </a:rPr>
              <a:t>Αντωνόπουλος Χρήστος,</a:t>
            </a:r>
          </a:p>
          <a:p>
            <a:r>
              <a:rPr lang="el-GR" sz="2400" dirty="0" err="1">
                <a:ea typeface="+mn-lt"/>
                <a:cs typeface="+mn-lt"/>
              </a:rPr>
              <a:t>Ανδρίτσου</a:t>
            </a:r>
            <a:r>
              <a:rPr lang="el-GR" sz="2400" dirty="0">
                <a:ea typeface="+mn-lt"/>
                <a:cs typeface="+mn-lt"/>
              </a:rPr>
              <a:t> </a:t>
            </a:r>
            <a:r>
              <a:rPr lang="el-GR" sz="2400" dirty="0" err="1">
                <a:ea typeface="+mn-lt"/>
                <a:cs typeface="+mn-lt"/>
              </a:rPr>
              <a:t>Μαριάντζελα</a:t>
            </a:r>
            <a:r>
              <a:rPr lang="el-GR" sz="2400" dirty="0">
                <a:ea typeface="+mn-lt"/>
                <a:cs typeface="+mn-lt"/>
              </a:rPr>
              <a:t>, </a:t>
            </a:r>
          </a:p>
          <a:p>
            <a:r>
              <a:rPr lang="el-GR" sz="2400" dirty="0" err="1">
                <a:ea typeface="+mn-lt"/>
                <a:cs typeface="+mn-lt"/>
              </a:rPr>
              <a:t>Δαϊδινίδης</a:t>
            </a:r>
            <a:r>
              <a:rPr lang="el-GR" sz="2400" dirty="0">
                <a:ea typeface="+mn-lt"/>
                <a:cs typeface="+mn-lt"/>
              </a:rPr>
              <a:t> Τάσος, </a:t>
            </a:r>
          </a:p>
          <a:p>
            <a:r>
              <a:rPr lang="el-GR" sz="2400" dirty="0" err="1">
                <a:ea typeface="+mn-lt"/>
                <a:cs typeface="+mn-lt"/>
              </a:rPr>
              <a:t>Δελίνη</a:t>
            </a:r>
            <a:r>
              <a:rPr lang="el-GR" sz="2400" dirty="0">
                <a:ea typeface="+mn-lt"/>
                <a:cs typeface="+mn-lt"/>
              </a:rPr>
              <a:t> </a:t>
            </a:r>
            <a:r>
              <a:rPr lang="el-GR" sz="2400" dirty="0" err="1">
                <a:ea typeface="+mn-lt"/>
                <a:cs typeface="+mn-lt"/>
              </a:rPr>
              <a:t>Σίλεια</a:t>
            </a:r>
            <a:r>
              <a:rPr lang="el-GR" sz="2400" dirty="0">
                <a:ea typeface="+mn-lt"/>
                <a:cs typeface="+mn-lt"/>
              </a:rPr>
              <a:t> </a:t>
            </a:r>
          </a:p>
        </p:txBody>
      </p:sp>
    </p:spTree>
    <p:extLst>
      <p:ext uri="{BB962C8B-B14F-4D97-AF65-F5344CB8AC3E}">
        <p14:creationId xmlns:p14="http://schemas.microsoft.com/office/powerpoint/2010/main" val="3466543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489</Words>
  <Application>Microsoft Office PowerPoint</Application>
  <PresentationFormat>Ευρεία οθόνη</PresentationFormat>
  <Paragraphs>20</Paragraphs>
  <Slides>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vt:i4>
      </vt:variant>
    </vt:vector>
  </HeadingPairs>
  <TitlesOfParts>
    <vt:vector size="10" baseType="lpstr">
      <vt:lpstr>Arial</vt:lpstr>
      <vt:lpstr>Calibri</vt:lpstr>
      <vt:lpstr>Calibri Light</vt:lpstr>
      <vt:lpstr>Θέμα του Office</vt:lpstr>
      <vt:lpstr>               ΙΝΚΑΣ</vt:lpstr>
      <vt:lpstr> Βασιλιάς Ίνκας </vt:lpstr>
      <vt:lpstr>Τα κυριότερα μνημεία </vt:lpstr>
      <vt:lpstr>Η ακμή του πολιτισμού</vt:lpstr>
      <vt:lpstr>Οι κρεμαστές γέφυρες</vt:lpstr>
      <vt:lpstr>        ΠΗΓΕΣ              &amp;   ΔΗΜΙΟΥΡΓΟΙ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Δημητριος Βορρης</cp:lastModifiedBy>
  <cp:revision>21</cp:revision>
  <dcterms:created xsi:type="dcterms:W3CDTF">2022-10-23T10:13:24Z</dcterms:created>
  <dcterms:modified xsi:type="dcterms:W3CDTF">2023-02-17T16:08:14Z</dcterms:modified>
</cp:coreProperties>
</file>